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2024-25</c:v>
                </c:pt>
              </c:strCache>
            </c:strRef>
          </c:tx>
          <c:spPr>
            <a:solidFill>
              <a:srgbClr val="B91C1C"/>
            </a:solidFill>
            <a:ln w="31750">
              <a:solidFill>
                <a:srgbClr val="B91C1C"/>
              </a:solidFill>
            </a:ln>
          </c:spPr>
          <c:cat>
            <c:strRef>
              <c:f>Sheet1!$A$2:$A$7</c:f>
              <c:strCache>
                <c:ptCount val="6"/>
                <c:pt idx="0">
                  <c:v>Engineering</c:v>
                </c:pt>
                <c:pt idx="1">
                  <c:v>Business</c:v>
                </c:pt>
                <c:pt idx="2">
                  <c:v>Arts &amp; Sciences</c:v>
                </c:pt>
                <c:pt idx="3">
                  <c:v>Health</c:v>
                </c:pt>
                <c:pt idx="4">
                  <c:v>Education</c:v>
                </c:pt>
                <c:pt idx="5">
                  <c:v>Law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8200</c:v>
                </c:pt>
                <c:pt idx="1">
                  <c:v>7500</c:v>
                </c:pt>
                <c:pt idx="2">
                  <c:v>9800</c:v>
                </c:pt>
                <c:pt idx="3">
                  <c:v>6200</c:v>
                </c:pt>
                <c:pt idx="4">
                  <c:v>4500</c:v>
                </c:pt>
                <c:pt idx="5">
                  <c:v>2800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2025-26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Sheet1!$A$2:$A$7</c:f>
              <c:strCache>
                <c:ptCount val="6"/>
                <c:pt idx="0">
                  <c:v>Engineering</c:v>
                </c:pt>
                <c:pt idx="1">
                  <c:v>Business</c:v>
                </c:pt>
                <c:pt idx="2">
                  <c:v>Arts &amp; Sciences</c:v>
                </c:pt>
                <c:pt idx="3">
                  <c:v>Health</c:v>
                </c:pt>
                <c:pt idx="4">
                  <c:v>Education</c:v>
                </c:pt>
                <c:pt idx="5">
                  <c:v>Law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9000</c:v>
                </c:pt>
                <c:pt idx="1">
                  <c:v>8100</c:v>
                </c:pt>
                <c:pt idx="2">
                  <c:v>10200</c:v>
                </c:pt>
                <c:pt idx="3">
                  <c:v>6800</c:v>
                </c:pt>
                <c:pt idx="4">
                  <c:v>4800</c:v>
                </c:pt>
                <c:pt idx="5">
                  <c:v>3000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Enrollment (K)</c:v>
                </c:pt>
              </c:strCache>
            </c:strRef>
          </c:tx>
          <c:spPr>
            <a:solidFill>
              <a:srgbClr val="B91C1C"/>
            </a:solidFill>
            <a:ln w="31750">
              <a:solidFill>
                <a:srgbClr val="B91C1C"/>
              </a:solidFill>
            </a:ln>
          </c:spPr>
          <c:cat>
            <c:strRef>
              <c:f>Sheet1!$A$2:$A$6</c:f>
              <c:strCache>
                <c:ptCount val="5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38.5</c:v>
                </c:pt>
                <c:pt idx="1">
                  <c:v>40.2</c:v>
                </c:pt>
                <c:pt idx="2">
                  <c:v>41.8</c:v>
                </c:pt>
                <c:pt idx="3">
                  <c:v>43.5</c:v>
                </c:pt>
                <c:pt idx="4">
                  <c:v>45.2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Research ($M)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Sheet1!$A$2:$A$6</c:f>
              <c:strCache>
                <c:ptCount val="5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480</c:v>
                </c:pt>
                <c:pt idx="1">
                  <c:v>520</c:v>
                </c:pt>
                <c:pt idx="2">
                  <c:v>560</c:v>
                </c:pt>
                <c:pt idx="3">
                  <c:v>620</c:v>
                </c:pt>
                <c:pt idx="4">
                  <c:v>680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Endowment ($B)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Sheet1!$A$2:$A$6</c:f>
              <c:strCache>
                <c:ptCount val="5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2025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3.2</c:v>
                </c:pt>
                <c:pt idx="1">
                  <c:v>3.4</c:v>
                </c:pt>
                <c:pt idx="2">
                  <c:v>3.6</c:v>
                </c:pt>
                <c:pt idx="3">
                  <c:v>3.9</c:v>
                </c:pt>
                <c:pt idx="4">
                  <c:v>4.2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B91C1C"/>
              </a:solidFill>
            </c:spPr>
          </c:dPt>
          <c:dPt>
            <c:idx val="1"/>
            <c:spPr>
              <a:solidFill>
                <a:srgbClr val="059669"/>
              </a:solidFill>
            </c:spPr>
          </c:dPt>
          <c:dPt>
            <c:idx val="2"/>
            <c:spPr>
              <a:solidFill>
                <a:srgbClr val="2563EB"/>
              </a:solidFill>
            </c:spPr>
          </c:dPt>
          <c:dPt>
            <c:idx val="3"/>
            <c:spPr>
              <a:solidFill>
                <a:srgbClr val="7C3AED"/>
              </a:solidFill>
            </c:spPr>
          </c:dPt>
          <c:dPt>
            <c:idx val="4"/>
            <c:spPr>
              <a:solidFill>
                <a:srgbClr val="D97706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6B7280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6B7280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B91C1C"/>
            </a:solidFill>
            <a:ln w="31750">
              <a:solidFill>
                <a:srgbClr val="B91C1C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512064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5120640" y="0"/>
            <a:ext cx="707136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5090640" y="0"/>
            <a:ext cx="60000" cy="6858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1829000"/>
            <a:ext cx="374904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D4A574"/>
                </a:solidFill>
                <a:latin typeface="Inter"/>
              </a:rPr>
              <a:t>HORIZON UNIVERSITY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06440" y="2229000"/>
            <a:ext cx="569976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400" b="1" i="0">
                <a:solidFill>
                  <a:srgbClr val="881337"/>
                </a:solidFill>
                <a:latin typeface="Inter"/>
              </a:rPr>
              <a:t>Shaping Tomorrow's Leaders</a:t>
            </a:r>
          </a:p>
        </p:txBody>
      </p:sp>
      <p:sp>
        <p:nvSpPr>
          <p:cNvPr id="7" name="Rectangle 6"/>
          <p:cNvSpPr/>
          <p:nvPr/>
        </p:nvSpPr>
        <p:spPr>
          <a:xfrm>
            <a:off x="5806440" y="3629000"/>
            <a:ext cx="3000000" cy="8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06440" y="3929000"/>
            <a:ext cx="569976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Academic Excellence &amp; Institutional Strategy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5658000"/>
            <a:ext cx="37490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C3899B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KPI DASHBOARD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745800" y="1571600"/>
            <a:ext cx="80000" cy="32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925800" y="1671600"/>
            <a:ext cx="238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B7280"/>
                </a:solidFill>
                <a:latin typeface="Inter"/>
              </a:rPr>
              <a:t>ENROLLMENT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45800" y="2071600"/>
            <a:ext cx="24651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800" b="1" i="0">
                <a:solidFill>
                  <a:srgbClr val="881337"/>
                </a:solidFill>
                <a:latin typeface="Inter"/>
              </a:rPr>
              <a:t>45,200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45800" y="32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059669"/>
                </a:solidFill>
                <a:latin typeface="Inter"/>
              </a:rPr>
              <a:t>↑ +8%</a:t>
            </a:r>
          </a:p>
        </p:txBody>
      </p:sp>
      <p:sp>
        <p:nvSpPr>
          <p:cNvPr id="8" name="Rectangle 7"/>
          <p:cNvSpPr/>
          <p:nvPr/>
        </p:nvSpPr>
        <p:spPr>
          <a:xfrm>
            <a:off x="925800" y="3871600"/>
            <a:ext cx="2225100" cy="6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45800" y="40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AB5973"/>
                </a:solidFill>
                <a:latin typeface="Inter"/>
              </a:rPr>
              <a:t>90%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50900" y="1571600"/>
            <a:ext cx="80000" cy="32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3630900" y="1671600"/>
            <a:ext cx="238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B7280"/>
                </a:solidFill>
                <a:latin typeface="Inter"/>
              </a:rPr>
              <a:t>GRADUATION RATE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50900" y="2071600"/>
            <a:ext cx="24651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800" b="1" i="0">
                <a:solidFill>
                  <a:srgbClr val="881337"/>
                </a:solidFill>
                <a:latin typeface="Inter"/>
              </a:rPr>
              <a:t>94%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550900" y="32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059669"/>
                </a:solidFill>
                <a:latin typeface="Inter"/>
              </a:rPr>
              <a:t>↑ +2%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630900" y="3871600"/>
            <a:ext cx="2225100" cy="6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3550900" y="40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AB5973"/>
                </a:solidFill>
                <a:latin typeface="Inter"/>
              </a:rPr>
              <a:t>94%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156000" y="1571600"/>
            <a:ext cx="80000" cy="32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336000" y="1671600"/>
            <a:ext cx="238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B7280"/>
                </a:solidFill>
                <a:latin typeface="Inter"/>
              </a:rPr>
              <a:t>RESEARCH FUNDING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256000" y="2071600"/>
            <a:ext cx="24651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800" b="1" i="0">
                <a:solidFill>
                  <a:srgbClr val="881337"/>
                </a:solidFill>
                <a:latin typeface="Inter"/>
              </a:rPr>
              <a:t>$680M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56000" y="32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059669"/>
                </a:solidFill>
                <a:latin typeface="Inter"/>
              </a:rPr>
              <a:t>↑ +22%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336000" y="3871600"/>
            <a:ext cx="2225100" cy="6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256000" y="40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AB5973"/>
                </a:solidFill>
                <a:latin typeface="Inter"/>
              </a:rPr>
              <a:t>85%</a:t>
            </a:r>
          </a:p>
        </p:txBody>
      </p:sp>
      <p:sp>
        <p:nvSpPr>
          <p:cNvPr id="22" name="Rectangle 21"/>
          <p:cNvSpPr/>
          <p:nvPr/>
        </p:nvSpPr>
        <p:spPr>
          <a:xfrm>
            <a:off x="8861100" y="1571600"/>
            <a:ext cx="80000" cy="32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9041100" y="1671600"/>
            <a:ext cx="238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B7280"/>
                </a:solidFill>
                <a:latin typeface="Inter"/>
              </a:rPr>
              <a:t>DONOR GIVING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961100" y="2071600"/>
            <a:ext cx="24651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800" b="1" i="0">
                <a:solidFill>
                  <a:srgbClr val="881337"/>
                </a:solidFill>
                <a:latin typeface="Inter"/>
              </a:rPr>
              <a:t>$185M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961100" y="32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059669"/>
                </a:solidFill>
                <a:latin typeface="Inter"/>
              </a:rPr>
              <a:t>↑ +15%</a:t>
            </a:r>
          </a:p>
        </p:txBody>
      </p:sp>
      <p:sp>
        <p:nvSpPr>
          <p:cNvPr id="26" name="Rectangle 25"/>
          <p:cNvSpPr/>
          <p:nvPr/>
        </p:nvSpPr>
        <p:spPr>
          <a:xfrm>
            <a:off x="9041100" y="3871600"/>
            <a:ext cx="2225100" cy="6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961100" y="4071600"/>
            <a:ext cx="246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AB5973"/>
                </a:solidFill>
                <a:latin typeface="Inter"/>
              </a:rPr>
              <a:t>78%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9EF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335200" cy="6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59669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R1 research classification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Strong endowment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Growing global reputation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EE7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335200" cy="6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710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2563EB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710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Aging campus facilities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Adjunct faculty reliance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Student debt concerns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4DC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696600"/>
            <a:ext cx="5335200" cy="6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58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B91C1C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8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Online degree expansion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Corporate partnerships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International campuses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8F1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696600"/>
            <a:ext cx="53352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710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D4A574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710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4A574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Declining demographics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4A574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State funding cuts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4A574"/>
              </a:buClr>
            </a:pPr>
            <a:r>
              <a:rPr sz="1300">
                <a:solidFill>
                  <a:srgbClr val="881337"/>
                </a:solidFill>
                <a:latin typeface="Inter"/>
              </a:rPr>
              <a:t>Credential competition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185800" y="1451600"/>
            <a:ext cx="5120200" cy="22596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285800" y="2181400"/>
            <a:ext cx="492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QUICK WINS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05800" y="2681400"/>
            <a:ext cx="488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FFFFFF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8" name="Rectangle 7"/>
          <p:cNvSpPr/>
          <p:nvPr/>
        </p:nvSpPr>
        <p:spPr>
          <a:xfrm>
            <a:off x="6386000" y="1451600"/>
            <a:ext cx="5120200" cy="22596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486000" y="2181400"/>
            <a:ext cx="492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MAJOR PROJECTS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506000" y="2681400"/>
            <a:ext cx="488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FFFFFF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185800" y="3791200"/>
            <a:ext cx="5120200" cy="22596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1285800" y="4521000"/>
            <a:ext cx="492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FILL-INS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05800" y="5021000"/>
            <a:ext cx="488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FFFFFF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386000" y="3791200"/>
            <a:ext cx="5120200" cy="22596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486000" y="4521000"/>
            <a:ext cx="492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THANKLESS TASKS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506000" y="5021000"/>
            <a:ext cx="488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FFFFFF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85800" y="3551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881337"/>
                </a:solidFill>
                <a:latin typeface="Inter"/>
              </a:rPr>
              <a:t>EFFORT</a:t>
            </a:r>
          </a:p>
        </p:txBody>
      </p:sp>
      <p:cxnSp>
        <p:nvCxnSpPr>
          <p:cNvPr id="18" name="Connector 17"/>
          <p:cNvCxnSpPr/>
          <p:nvPr/>
        </p:nvCxnSpPr>
        <p:spPr>
          <a:xfrm flipV="1">
            <a:off x="1085800" y="1451600"/>
            <a:ext cx="0" cy="459920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185800" y="6110800"/>
            <a:ext cx="1032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881337"/>
                </a:solidFill>
                <a:latin typeface="Inter"/>
              </a:rPr>
              <a:t>IMPACT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1185800" y="6090800"/>
            <a:ext cx="103204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596000" y="1791200"/>
            <a:ext cx="3000000" cy="3000000"/>
          </a:xfrm>
          <a:prstGeom prst="ellipse">
            <a:avLst/>
          </a:prstGeom>
          <a:solidFill>
            <a:srgbClr val="D4A574">
              <a:alpha val="4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396000" y="2794200"/>
            <a:ext cx="14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INNOVATION</a:t>
            </a:r>
          </a:p>
        </p:txBody>
      </p:sp>
      <p:sp>
        <p:nvSpPr>
          <p:cNvPr id="7" name="Oval 6"/>
          <p:cNvSpPr/>
          <p:nvPr/>
        </p:nvSpPr>
        <p:spPr>
          <a:xfrm>
            <a:off x="3831000" y="2781200"/>
            <a:ext cx="3000000" cy="3000000"/>
          </a:xfrm>
          <a:prstGeom prst="ellipse">
            <a:avLst/>
          </a:prstGeom>
          <a:solidFill>
            <a:srgbClr val="B91C1C">
              <a:alpha val="4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4172000" y="4378200"/>
            <a:ext cx="14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EXPERIENCE</a:t>
            </a:r>
          </a:p>
        </p:txBody>
      </p:sp>
      <p:sp>
        <p:nvSpPr>
          <p:cNvPr id="9" name="Oval 8"/>
          <p:cNvSpPr/>
          <p:nvPr/>
        </p:nvSpPr>
        <p:spPr>
          <a:xfrm>
            <a:off x="5361000" y="2781200"/>
            <a:ext cx="3000000" cy="3000000"/>
          </a:xfrm>
          <a:prstGeom prst="ellipse">
            <a:avLst/>
          </a:prstGeom>
          <a:solidFill>
            <a:srgbClr val="059669">
              <a:alpha val="4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620000" y="4378200"/>
            <a:ext cx="14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TRUST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896000" y="3586200"/>
            <a:ext cx="2400000" cy="40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946000" y="3606200"/>
            <a:ext cx="230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OUR COMPETITIVE ADVANTAGE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673800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800000"/>
            <a:ext cx="108204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0" b="1" i="0">
                <a:solidFill>
                  <a:srgbClr val="D4A574"/>
                </a:solidFill>
                <a:latin typeface="Inter"/>
              </a:rPr>
              <a:t>03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4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7" name="Rectangle 6"/>
          <p:cNvSpPr/>
          <p:nvPr/>
        </p:nvSpPr>
        <p:spPr>
          <a:xfrm>
            <a:off x="4596000" y="3500000"/>
            <a:ext cx="30000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85800" y="370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C3899B"/>
                </a:solidFill>
                <a:latin typeface="Inter"/>
              </a:rPr>
              <a:t>How we plan and execute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6C0F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C3899B"/>
                </a:solidFill>
                <a:latin typeface="Inter"/>
              </a:rPr>
              <a:t>Horizon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C3899B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OUR PROCESS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685800" y="1571600"/>
            <a:ext cx="2100080" cy="46292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45800" y="1721600"/>
            <a:ext cx="198008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6" name="Rectangle 5"/>
          <p:cNvSpPr/>
          <p:nvPr/>
        </p:nvSpPr>
        <p:spPr>
          <a:xfrm>
            <a:off x="745800" y="24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5800" y="2671600"/>
            <a:ext cx="1980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DISCOVERY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5800" y="31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ABABA"/>
                </a:solidFill>
                <a:latin typeface="Inter"/>
              </a:rPr>
              <a:t>Research &amp; analysis</a:t>
            </a:r>
          </a:p>
        </p:txBody>
      </p:sp>
      <p:sp>
        <p:nvSpPr>
          <p:cNvPr id="9" name="Rectangle 8"/>
          <p:cNvSpPr/>
          <p:nvPr/>
        </p:nvSpPr>
        <p:spPr>
          <a:xfrm>
            <a:off x="2865880" y="1571600"/>
            <a:ext cx="2100080" cy="46292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2925880" y="1721600"/>
            <a:ext cx="198008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925880" y="24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2925880" y="2671600"/>
            <a:ext cx="1980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925880" y="31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4DFD2"/>
                </a:solidFill>
                <a:latin typeface="Inter"/>
              </a:rPr>
              <a:t>Planning &amp; design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045960" y="1571600"/>
            <a:ext cx="2100080" cy="4629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105960" y="1721600"/>
            <a:ext cx="198008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105960" y="24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105960" y="2671600"/>
            <a:ext cx="1980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DEVELOP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105960" y="31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DD0F9"/>
                </a:solidFill>
                <a:latin typeface="Inter"/>
              </a:rPr>
              <a:t>Build &amp; iterate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226040" y="1571600"/>
            <a:ext cx="2100080" cy="46292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286040" y="1721600"/>
            <a:ext cx="198008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286040" y="24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286040" y="2671600"/>
            <a:ext cx="1980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DEPLOY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286040" y="31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D7C3F9"/>
                </a:solidFill>
                <a:latin typeface="Inter"/>
              </a:rPr>
              <a:t>Launch &amp; integrate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9406120" y="1571600"/>
            <a:ext cx="2100080" cy="46292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9466120" y="1721600"/>
            <a:ext cx="198008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6" name="Rectangle 25"/>
          <p:cNvSpPr/>
          <p:nvPr/>
        </p:nvSpPr>
        <p:spPr>
          <a:xfrm>
            <a:off x="9466120" y="24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466120" y="2671600"/>
            <a:ext cx="1980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466120" y="31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3D6B4"/>
                </a:solidFill>
                <a:latin typeface="Inter"/>
              </a:rPr>
              <a:t>Measure &amp; improve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STRATEGIC ROADMAP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685800" y="1571600"/>
            <a:ext cx="2100080" cy="46292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45800" y="17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Q1 2026</a:t>
            </a:r>
          </a:p>
        </p:txBody>
      </p:sp>
      <p:sp>
        <p:nvSpPr>
          <p:cNvPr id="6" name="Rectangle 5"/>
          <p:cNvSpPr/>
          <p:nvPr/>
        </p:nvSpPr>
        <p:spPr>
          <a:xfrm>
            <a:off x="745800" y="22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5800" y="24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FOUNDATION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5800" y="30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ABABA"/>
                </a:solidFill>
                <a:latin typeface="Inter"/>
              </a:rPr>
              <a:t>Core platform launch
and team expansion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2865880" y="1571600"/>
            <a:ext cx="2100080" cy="46292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2925880" y="17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Q2 2026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925880" y="22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2925880" y="24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GROWTH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925880" y="30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4DFD2"/>
                </a:solidFill>
                <a:latin typeface="Inter"/>
              </a:rPr>
              <a:t>Market entry into
3 new regions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045960" y="1571600"/>
            <a:ext cx="2100080" cy="4629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105960" y="17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Q3 2026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105960" y="22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105960" y="24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105960" y="30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DD0F9"/>
                </a:solidFill>
                <a:latin typeface="Inter"/>
              </a:rPr>
              <a:t>Enterprise features
and partnerships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226040" y="1571600"/>
            <a:ext cx="2100080" cy="46292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286040" y="17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Q4 2026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286040" y="22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286040" y="24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286040" y="30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D7C3F9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24" name="Rectangle 23"/>
          <p:cNvSpPr/>
          <p:nvPr/>
        </p:nvSpPr>
        <p:spPr>
          <a:xfrm>
            <a:off x="9406120" y="1571600"/>
            <a:ext cx="2100080" cy="46292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9466120" y="17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Q1 2027</a:t>
            </a:r>
          </a:p>
        </p:txBody>
      </p:sp>
      <p:sp>
        <p:nvSpPr>
          <p:cNvPr id="26" name="Rectangle 25"/>
          <p:cNvSpPr/>
          <p:nvPr/>
        </p:nvSpPr>
        <p:spPr>
          <a:xfrm>
            <a:off x="9466120" y="2271600"/>
            <a:ext cx="105004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466120" y="247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EXPAND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466120" y="3021600"/>
            <a:ext cx="1980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3D6B4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CONVERSION FUNNEL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685800" y="1471600"/>
            <a:ext cx="10820400" cy="94584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65800" y="1501600"/>
            <a:ext cx="15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10,000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85800" y="1491600"/>
            <a:ext cx="7220400" cy="90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AWARENESS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306200" y="1501600"/>
            <a:ext cx="21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100" b="0" i="0">
                <a:solidFill>
                  <a:srgbClr val="EABABA"/>
                </a:solidFill>
                <a:latin typeface="Inter"/>
              </a:rPr>
              <a:t>Total market reach</a:t>
            </a:r>
          </a:p>
        </p:txBody>
      </p:sp>
      <p:sp>
        <p:nvSpPr>
          <p:cNvPr id="8" name="Rectangle 7"/>
          <p:cNvSpPr/>
          <p:nvPr/>
        </p:nvSpPr>
        <p:spPr>
          <a:xfrm>
            <a:off x="1429702" y="2437440"/>
            <a:ext cx="9332595" cy="94584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509702" y="2467440"/>
            <a:ext cx="15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5,200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229702" y="2457440"/>
            <a:ext cx="5732595" cy="90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INTEREST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562297" y="2467440"/>
            <a:ext cx="21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100" b="0" i="0">
                <a:solidFill>
                  <a:srgbClr val="B4DFD2"/>
                </a:solidFill>
                <a:latin typeface="Inter"/>
              </a:rPr>
              <a:t>Engaged prospects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173605" y="3403280"/>
            <a:ext cx="7844790" cy="9458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2253605" y="3433280"/>
            <a:ext cx="15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2,800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973605" y="3423280"/>
            <a:ext cx="4244790" cy="90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CONSIDERATION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18395" y="3433280"/>
            <a:ext cx="21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100" b="0" i="0">
                <a:solidFill>
                  <a:srgbClr val="BDD0F9"/>
                </a:solidFill>
                <a:latin typeface="Inter"/>
              </a:rPr>
              <a:t>Qualified leads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917508" y="4369120"/>
            <a:ext cx="6356984" cy="94584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2997508" y="4399120"/>
            <a:ext cx="15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1,400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717508" y="4389120"/>
            <a:ext cx="2756984" cy="90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INTENT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074492" y="4399120"/>
            <a:ext cx="21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100" b="0" i="0">
                <a:solidFill>
                  <a:srgbClr val="D7C3F9"/>
                </a:solidFill>
                <a:latin typeface="Inter"/>
              </a:rPr>
              <a:t>Sales pipeline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3661410" y="5334960"/>
            <a:ext cx="4869179" cy="94584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3741410" y="5364960"/>
            <a:ext cx="15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680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461410" y="5354960"/>
            <a:ext cx="1269179" cy="90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PURCHASE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30589" y="5364960"/>
            <a:ext cx="2100000" cy="88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100" b="0" i="0">
                <a:solidFill>
                  <a:srgbClr val="F3D6B4"/>
                </a:solidFill>
                <a:latin typeface="Inter"/>
              </a:rPr>
              <a:t>Converted customers</a:t>
            </a:r>
          </a:p>
        </p:txBody>
      </p:sp>
      <p:sp>
        <p:nvSpPr>
          <p:cNvPr id="24" name="Rectangle 2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4743450" y="1371600"/>
            <a:ext cx="2705100" cy="90584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4803450" y="1391600"/>
            <a:ext cx="400000" cy="8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Rectangle 6"/>
          <p:cNvSpPr/>
          <p:nvPr/>
        </p:nvSpPr>
        <p:spPr>
          <a:xfrm>
            <a:off x="5243450" y="1598060"/>
            <a:ext cx="30000" cy="452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343450" y="1391600"/>
            <a:ext cx="200510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VISION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43450" y="1824520"/>
            <a:ext cx="2005100" cy="43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ABABA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10" name="Rectangle 9"/>
          <p:cNvSpPr/>
          <p:nvPr/>
        </p:nvSpPr>
        <p:spPr>
          <a:xfrm>
            <a:off x="3729038" y="2327440"/>
            <a:ext cx="4733925" cy="90584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3789038" y="2347440"/>
            <a:ext cx="400000" cy="8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229038" y="2553900"/>
            <a:ext cx="30000" cy="452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329038" y="2347440"/>
            <a:ext cx="4033925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329038" y="2780360"/>
            <a:ext cx="4033925" cy="43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4DFD2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714625" y="3283280"/>
            <a:ext cx="6762750" cy="9058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2774625" y="3303280"/>
            <a:ext cx="400000" cy="8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214625" y="3509740"/>
            <a:ext cx="30000" cy="452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314625" y="3303280"/>
            <a:ext cx="606275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OBJECTIVES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314625" y="3736200"/>
            <a:ext cx="6062750" cy="43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DD0F9"/>
                </a:solidFill>
                <a:latin typeface="Inter"/>
              </a:rPr>
              <a:t>Measurable annual targets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700213" y="4239120"/>
            <a:ext cx="8791575" cy="90584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1760213" y="4259120"/>
            <a:ext cx="400000" cy="8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200213" y="4465580"/>
            <a:ext cx="30000" cy="452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2300213" y="4259120"/>
            <a:ext cx="8091575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TACTICS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300213" y="4692040"/>
            <a:ext cx="8091575" cy="43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D7C3F9"/>
                </a:solidFill>
                <a:latin typeface="Inter"/>
              </a:rPr>
              <a:t>Quarterly action plans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85800" y="5194960"/>
            <a:ext cx="10820400" cy="90584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45800" y="5214960"/>
            <a:ext cx="400000" cy="8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185800" y="5421420"/>
            <a:ext cx="30000" cy="452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1285800" y="5214960"/>
            <a:ext cx="1012040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OPERATIONS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285800" y="5647880"/>
            <a:ext cx="10120400" cy="43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3D6B4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1451600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580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881337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8580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2162514"/>
            <a:ext cx="1002040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85800" y="2192514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580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881337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580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03428"/>
            <a:ext cx="1002040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85800" y="2933428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8580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881337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8580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485800" y="3644342"/>
            <a:ext cx="1002040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85800" y="3674342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580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881337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8580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485800" y="4385256"/>
            <a:ext cx="1002040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85800" y="4415256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8580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881337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8580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485800" y="5126170"/>
            <a:ext cx="1002040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85800" y="5156170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580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8580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881337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8580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85800" y="5867084"/>
            <a:ext cx="1002040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85800" y="5897084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8580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881337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48580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6096000" y="2036200"/>
            <a:ext cx="0" cy="1800000"/>
          </a:xfrm>
          <a:prstGeom prst="line">
            <a:avLst/>
          </a:prstGeom>
          <a:ln w="38100">
            <a:solidFill>
              <a:srgbClr val="D4A574"/>
            </a:solidFill>
            <a:head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6096000" y="2936200"/>
            <a:ext cx="1558845" cy="900000"/>
          </a:xfrm>
          <a:prstGeom prst="line">
            <a:avLst/>
          </a:prstGeom>
          <a:ln w="38100">
            <a:solidFill>
              <a:srgbClr val="D4A574"/>
            </a:solidFill>
            <a:head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096000" y="3836200"/>
            <a:ext cx="1558845" cy="899999"/>
          </a:xfrm>
          <a:prstGeom prst="line">
            <a:avLst/>
          </a:prstGeom>
          <a:ln w="38100">
            <a:solidFill>
              <a:srgbClr val="D4A574"/>
            </a:solidFill>
            <a:head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096000" y="3836200"/>
            <a:ext cx="0" cy="1800000"/>
          </a:xfrm>
          <a:prstGeom prst="line">
            <a:avLst/>
          </a:prstGeom>
          <a:ln w="38100">
            <a:solidFill>
              <a:srgbClr val="D4A574"/>
            </a:solidFill>
            <a:head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4537155" y="3836200"/>
            <a:ext cx="1558845" cy="900000"/>
          </a:xfrm>
          <a:prstGeom prst="line">
            <a:avLst/>
          </a:prstGeom>
          <a:ln w="38100">
            <a:solidFill>
              <a:srgbClr val="D4A574"/>
            </a:solidFill>
            <a:head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4537155" y="2936200"/>
            <a:ext cx="1558845" cy="900000"/>
          </a:xfrm>
          <a:prstGeom prst="line">
            <a:avLst/>
          </a:prstGeom>
          <a:ln w="38100">
            <a:solidFill>
              <a:srgbClr val="D4A574"/>
            </a:solidFill>
            <a:head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Pentagon 10"/>
          <p:cNvSpPr/>
          <p:nvPr/>
        </p:nvSpPr>
        <p:spPr>
          <a:xfrm>
            <a:off x="5596000" y="3336200"/>
            <a:ext cx="1000000" cy="1000000"/>
          </a:xfrm>
          <a:prstGeom prst="homePlat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746000" y="1786200"/>
            <a:ext cx="700000" cy="5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786000" y="1836200"/>
            <a:ext cx="62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776000" y="2026200"/>
            <a:ext cx="64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Real-time data insights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304845" y="2686200"/>
            <a:ext cx="700000" cy="5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344845" y="2736200"/>
            <a:ext cx="62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334845" y="2926200"/>
            <a:ext cx="64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8" name="Rectangle 17"/>
          <p:cNvSpPr/>
          <p:nvPr/>
        </p:nvSpPr>
        <p:spPr>
          <a:xfrm>
            <a:off x="7304845" y="4486199"/>
            <a:ext cx="700000" cy="5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344845" y="4536199"/>
            <a:ext cx="62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334845" y="4726199"/>
            <a:ext cx="64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Seamless API connectivity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746000" y="5386200"/>
            <a:ext cx="700000" cy="5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5786000" y="5436200"/>
            <a:ext cx="62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776000" y="5626200"/>
            <a:ext cx="64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Workflow optimization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187155" y="4486200"/>
            <a:ext cx="700000" cy="5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4227155" y="4536200"/>
            <a:ext cx="62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217155" y="4726200"/>
            <a:ext cx="64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24/7 expert assistance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187155" y="2686200"/>
            <a:ext cx="700000" cy="5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227155" y="2736200"/>
            <a:ext cx="62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217155" y="2926200"/>
            <a:ext cx="64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Global infrastructure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673800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800000"/>
            <a:ext cx="108204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0" b="1" i="0">
                <a:solidFill>
                  <a:srgbClr val="D4A574"/>
                </a:solidFill>
                <a:latin typeface="Inter"/>
              </a:rPr>
              <a:t>04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4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7" name="Rectangle 6"/>
          <p:cNvSpPr/>
          <p:nvPr/>
        </p:nvSpPr>
        <p:spPr>
          <a:xfrm>
            <a:off x="4596000" y="3500000"/>
            <a:ext cx="30000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85800" y="370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C3899B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6C0F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C3899B"/>
                </a:solidFill>
                <a:latin typeface="Inter"/>
              </a:rPr>
              <a:t>Horizon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C3899B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ENROLLMENT BY COLLEGE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INSTITUTIONAL GROWTH INDICATORS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881337"/>
                </a:solidFill>
                <a:latin typeface="Inter"/>
              </a:rPr>
              <a:t>Enterprise (42%)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881337"/>
                </a:solidFill>
                <a:latin typeface="Inter"/>
              </a:rPr>
              <a:t>Mid-Market (28%)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881337"/>
                </a:solidFill>
                <a:latin typeface="Inter"/>
              </a:rPr>
              <a:t>SMB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881337"/>
                </a:solidFill>
                <a:latin typeface="Inter"/>
              </a:rPr>
              <a:t>Government (10%)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881337"/>
                </a:solidFill>
                <a:latin typeface="Inter"/>
              </a:rPr>
              <a:t>Partners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0800" cy="5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9" name="Rectangle 8"/>
          <p:cNvSpPr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346000" y="1471600"/>
            <a:ext cx="50800" cy="5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3" name="Oval 12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9F3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$500K/year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46000" y="2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Cost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4460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$350K/year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858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6 months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46000" y="2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Implementation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4460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4 months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9F3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858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Enterprise-grade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846000" y="3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Scalability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4460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Mid-market focus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858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24/7 dedicated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46000" y="3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Support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4460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Business hours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9F3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58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200+ connectors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846000" y="4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Integration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4460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50+ connectors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12 months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846000" y="4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ROI Timeline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4460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881337"/>
                </a:solidFill>
                <a:latin typeface="Inter"/>
              </a:rPr>
              <a:t>8 months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B91C1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B91C1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B91C1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B91C1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B91C1C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F8E8E8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238350" y="2271600"/>
            <a:ext cx="1600000" cy="1600000"/>
          </a:xfrm>
          <a:prstGeom prst="ellipse">
            <a:avLst/>
          </a:prstGeom>
          <a:solidFill>
            <a:srgbClr val="EDC6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238350" y="2271600"/>
            <a:ext cx="1600000" cy="16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558350" y="2591600"/>
            <a:ext cx="960000" cy="9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705800" y="1471600"/>
            <a:ext cx="70000" cy="44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558350" y="2903600"/>
            <a:ext cx="960000" cy="33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881337"/>
                </a:solidFill>
                <a:latin typeface="Inter"/>
              </a:rPr>
              <a:t>82%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45800" y="397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91C1C"/>
                </a:solidFill>
                <a:latin typeface="Inter"/>
              </a:rPr>
              <a:t>REVENUE TARGET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5800" y="429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81337"/>
                </a:solidFill>
                <a:latin typeface="Inter"/>
              </a:rPr>
              <a:t>$8.2M / $10M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35800" y="4641600"/>
            <a:ext cx="2405100" cy="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3943450" y="2271600"/>
            <a:ext cx="1600000" cy="1600000"/>
          </a:xfrm>
          <a:prstGeom prst="ellipse">
            <a:avLst/>
          </a:prstGeom>
          <a:solidFill>
            <a:srgbClr val="C0E4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3943450" y="2271600"/>
            <a:ext cx="1600000" cy="160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263450" y="2591600"/>
            <a:ext cx="960000" cy="9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3410900" y="1471600"/>
            <a:ext cx="70000" cy="44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263450" y="2903600"/>
            <a:ext cx="960000" cy="33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881337"/>
                </a:solidFill>
                <a:latin typeface="Inter"/>
              </a:rPr>
              <a:t>94%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50900" y="397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59669"/>
                </a:solidFill>
                <a:latin typeface="Inter"/>
              </a:rPr>
              <a:t>CUSTOMER SATISFACTION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50900" y="429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81337"/>
                </a:solidFill>
                <a:latin typeface="Inter"/>
              </a:rPr>
              <a:t>94%</a:t>
            </a:r>
          </a:p>
        </p:txBody>
      </p:sp>
      <p:sp>
        <p:nvSpPr>
          <p:cNvPr id="20" name="Rectangle 19"/>
          <p:cNvSpPr/>
          <p:nvPr/>
        </p:nvSpPr>
        <p:spPr>
          <a:xfrm>
            <a:off x="3540900" y="4641600"/>
            <a:ext cx="2405100" cy="5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6648550" y="2271600"/>
            <a:ext cx="1600000" cy="1600000"/>
          </a:xfrm>
          <a:prstGeom prst="ellipse">
            <a:avLst/>
          </a:prstGeom>
          <a:solidFill>
            <a:srgbClr val="C8D8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6648550" y="2271600"/>
            <a:ext cx="1600000" cy="16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6968550" y="2591600"/>
            <a:ext cx="960000" cy="9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116000" y="1471600"/>
            <a:ext cx="70000" cy="44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68550" y="2903600"/>
            <a:ext cx="960000" cy="33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881337"/>
                </a:solidFill>
                <a:latin typeface="Inter"/>
              </a:rPr>
              <a:t>84%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156000" y="397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2563EB"/>
                </a:solidFill>
                <a:latin typeface="Inter"/>
              </a:rPr>
              <a:t>SPRINT VELOCITY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156000" y="429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81337"/>
                </a:solidFill>
                <a:latin typeface="Inter"/>
              </a:rPr>
              <a:t>42 / 50 pts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46000" y="4641600"/>
            <a:ext cx="2405100" cy="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9353650" y="2271600"/>
            <a:ext cx="1600000" cy="1600000"/>
          </a:xfrm>
          <a:prstGeom prst="ellipse">
            <a:avLst/>
          </a:prstGeom>
          <a:solidFill>
            <a:srgbClr val="DECD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9353650" y="2271600"/>
            <a:ext cx="1600000" cy="16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673650" y="2591600"/>
            <a:ext cx="960000" cy="9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8821100" y="1471600"/>
            <a:ext cx="70000" cy="44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9673650" y="2903600"/>
            <a:ext cx="960000" cy="33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881337"/>
                </a:solidFill>
                <a:latin typeface="Inter"/>
              </a:rPr>
              <a:t>99%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861100" y="397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7C3AED"/>
                </a:solidFill>
                <a:latin typeface="Inter"/>
              </a:rPr>
              <a:t>UPTIME SLA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861100" y="4291600"/>
            <a:ext cx="258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81337"/>
                </a:solidFill>
                <a:latin typeface="Inter"/>
              </a:rPr>
              <a:t>99.95%</a:t>
            </a:r>
          </a:p>
        </p:txBody>
      </p:sp>
      <p:sp>
        <p:nvSpPr>
          <p:cNvPr id="36" name="Rectangle 35"/>
          <p:cNvSpPr/>
          <p:nvPr/>
        </p:nvSpPr>
        <p:spPr>
          <a:xfrm>
            <a:off x="8951100" y="4641600"/>
            <a:ext cx="2405100" cy="5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673800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800000"/>
            <a:ext cx="108204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0" b="1" i="0">
                <a:solidFill>
                  <a:srgbClr val="D4A574"/>
                </a:solidFill>
                <a:latin typeface="Inter"/>
              </a:rPr>
              <a:t>05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4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7" name="Rectangle 6"/>
          <p:cNvSpPr/>
          <p:nvPr/>
        </p:nvSpPr>
        <p:spPr>
          <a:xfrm>
            <a:off x="4596000" y="3500000"/>
            <a:ext cx="30000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85800" y="370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C3899B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6C0F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C3899B"/>
                </a:solidFill>
                <a:latin typeface="Inter"/>
              </a:rPr>
              <a:t>Horizon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C3899B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PROJECT MILESTONES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Notched Right Arrow 3"/>
          <p:cNvSpPr/>
          <p:nvPr/>
        </p:nvSpPr>
        <p:spPr>
          <a:xfrm>
            <a:off x="685800" y="1571600"/>
            <a:ext cx="1761733" cy="4629200"/>
          </a:xfrm>
          <a:prstGeom prst="notchedRightArrow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45800" y="17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Jan 2026</a:t>
            </a:r>
          </a:p>
        </p:txBody>
      </p:sp>
      <p:sp>
        <p:nvSpPr>
          <p:cNvPr id="6" name="Rectangle 5"/>
          <p:cNvSpPr/>
          <p:nvPr/>
        </p:nvSpPr>
        <p:spPr>
          <a:xfrm>
            <a:off x="745800" y="2421600"/>
            <a:ext cx="1174488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5800" y="2621600"/>
            <a:ext cx="16417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PROJECT KICKOFF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5800" y="31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EABABA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9" name="Notched Right Arrow 8"/>
          <p:cNvSpPr/>
          <p:nvPr/>
        </p:nvSpPr>
        <p:spPr>
          <a:xfrm>
            <a:off x="2497533" y="1571600"/>
            <a:ext cx="1761733" cy="4629200"/>
          </a:xfrm>
          <a:prstGeom prst="notchedRightArrow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2557533" y="17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Mar 2026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557533" y="2421600"/>
            <a:ext cx="1174488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2557533" y="2621600"/>
            <a:ext cx="16417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ALPHA RELEASE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557533" y="31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B4DFD2"/>
                </a:solidFill>
                <a:latin typeface="Inter"/>
              </a:rPr>
              <a:t>Core features complete</a:t>
            </a:r>
          </a:p>
        </p:txBody>
      </p:sp>
      <p:sp>
        <p:nvSpPr>
          <p:cNvPr id="14" name="Notched Right Arrow 13"/>
          <p:cNvSpPr/>
          <p:nvPr/>
        </p:nvSpPr>
        <p:spPr>
          <a:xfrm>
            <a:off x="4309266" y="1571600"/>
            <a:ext cx="1761733" cy="4629200"/>
          </a:xfrm>
          <a:prstGeom prst="notchedRightArrow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4369266" y="17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May 2026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369266" y="2421600"/>
            <a:ext cx="1174488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369266" y="2621600"/>
            <a:ext cx="16417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BETA TESTING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369266" y="31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BDD0F9"/>
                </a:solidFill>
                <a:latin typeface="Inter"/>
              </a:rPr>
              <a:t>User acceptance testing</a:t>
            </a:r>
          </a:p>
        </p:txBody>
      </p:sp>
      <p:sp>
        <p:nvSpPr>
          <p:cNvPr id="19" name="Notched Right Arrow 18"/>
          <p:cNvSpPr/>
          <p:nvPr/>
        </p:nvSpPr>
        <p:spPr>
          <a:xfrm>
            <a:off x="6120999" y="1571600"/>
            <a:ext cx="1761733" cy="4629200"/>
          </a:xfrm>
          <a:prstGeom prst="notchedRightArrow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180999" y="17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Jul 2026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180999" y="2421600"/>
            <a:ext cx="1174488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180999" y="2621600"/>
            <a:ext cx="16417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LAUNCH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80999" y="31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D7C3F9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24" name="Notched Right Arrow 23"/>
          <p:cNvSpPr/>
          <p:nvPr/>
        </p:nvSpPr>
        <p:spPr>
          <a:xfrm>
            <a:off x="7932732" y="1571600"/>
            <a:ext cx="1761733" cy="4629200"/>
          </a:xfrm>
          <a:prstGeom prst="notchedRightArrow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7992732" y="17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Sep 2026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7992732" y="2421600"/>
            <a:ext cx="1174488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992732" y="2621600"/>
            <a:ext cx="16417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992732" y="31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3D6B4"/>
                </a:solidFill>
                <a:latin typeface="Inter"/>
              </a:rPr>
              <a:t>Performance optimization</a:t>
            </a:r>
          </a:p>
        </p:txBody>
      </p:sp>
      <p:sp>
        <p:nvSpPr>
          <p:cNvPr id="29" name="Notched Right Arrow 28"/>
          <p:cNvSpPr/>
          <p:nvPr/>
        </p:nvSpPr>
        <p:spPr>
          <a:xfrm>
            <a:off x="9744465" y="1571600"/>
            <a:ext cx="1761733" cy="4629200"/>
          </a:xfrm>
          <a:prstGeom prst="notchedRightArrow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9804465" y="17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Nov 2026</a:t>
            </a:r>
          </a:p>
        </p:txBody>
      </p:sp>
      <p:sp>
        <p:nvSpPr>
          <p:cNvPr id="31" name="Rectangle 30"/>
          <p:cNvSpPr/>
          <p:nvPr/>
        </p:nvSpPr>
        <p:spPr>
          <a:xfrm>
            <a:off x="9804465" y="2421600"/>
            <a:ext cx="1174488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804465" y="2621600"/>
            <a:ext cx="16417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804465" y="3171600"/>
            <a:ext cx="164173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B4DEE7"/>
                </a:solidFill>
                <a:latin typeface="Inter"/>
              </a:rPr>
              <a:t>Post-launch assessment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673800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800000"/>
            <a:ext cx="108204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0" b="1" i="0">
                <a:solidFill>
                  <a:srgbClr val="D4A574"/>
                </a:solidFill>
                <a:latin typeface="Inter"/>
              </a:rPr>
              <a:t>01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4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7" name="Rectangle 6"/>
          <p:cNvSpPr/>
          <p:nvPr/>
        </p:nvSpPr>
        <p:spPr>
          <a:xfrm>
            <a:off x="4596000" y="3500000"/>
            <a:ext cx="30000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85800" y="370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C3899B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6C0F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C3899B"/>
                </a:solidFill>
                <a:latin typeface="Inter"/>
              </a:rPr>
              <a:t>Horizon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C3899B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PROJECT 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685800" y="1471600"/>
            <a:ext cx="80000" cy="47292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85800" y="1471600"/>
            <a:ext cx="3553466" cy="5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805800" y="1551600"/>
            <a:ext cx="3313466" cy="3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TO DO</a:t>
            </a:r>
          </a:p>
        </p:txBody>
      </p:sp>
      <p:sp>
        <p:nvSpPr>
          <p:cNvPr id="7" name="Rectangle 6"/>
          <p:cNvSpPr/>
          <p:nvPr/>
        </p:nvSpPr>
        <p:spPr>
          <a:xfrm>
            <a:off x="805800" y="1991600"/>
            <a:ext cx="3313466" cy="60000"/>
          </a:xfrm>
          <a:prstGeom prst="rect">
            <a:avLst/>
          </a:prstGeom>
          <a:solidFill>
            <a:srgbClr val="9D17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805800" y="2151600"/>
            <a:ext cx="3313466" cy="350000"/>
          </a:xfrm>
          <a:prstGeom prst="rect">
            <a:avLst/>
          </a:prstGeom>
          <a:solidFill>
            <a:srgbClr val="F9EC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805800" y="2151600"/>
            <a:ext cx="50000" cy="3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905800" y="219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DEFINE REQUIREMENTS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05800" y="2601600"/>
            <a:ext cx="3313466" cy="350000"/>
          </a:xfrm>
          <a:prstGeom prst="rect">
            <a:avLst/>
          </a:prstGeom>
          <a:solidFill>
            <a:srgbClr val="F9EC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805800" y="2601600"/>
            <a:ext cx="50000" cy="3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905800" y="264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DESIGN WIREFRAMES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05800" y="3051600"/>
            <a:ext cx="3313466" cy="350000"/>
          </a:xfrm>
          <a:prstGeom prst="rect">
            <a:avLst/>
          </a:prstGeom>
          <a:solidFill>
            <a:srgbClr val="F9EC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805800" y="3051600"/>
            <a:ext cx="50000" cy="3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905800" y="309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SET UP CI/CD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319266" y="1471600"/>
            <a:ext cx="80000" cy="47292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4319266" y="1471600"/>
            <a:ext cx="3553466" cy="5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4439266" y="1551600"/>
            <a:ext cx="3313466" cy="3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IN PROGRESS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439266" y="1991600"/>
            <a:ext cx="3313466" cy="60000"/>
          </a:xfrm>
          <a:prstGeom prst="rect">
            <a:avLst/>
          </a:prstGeom>
          <a:solidFill>
            <a:srgbClr val="047F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4439266" y="2151600"/>
            <a:ext cx="3313466" cy="350000"/>
          </a:xfrm>
          <a:prstGeom prst="rect">
            <a:avLst/>
          </a:prstGeom>
          <a:solidFill>
            <a:srgbClr val="EBF6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439266" y="2151600"/>
            <a:ext cx="50000" cy="35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539266" y="219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API DEVELOPMENT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439266" y="2601600"/>
            <a:ext cx="3313466" cy="350000"/>
          </a:xfrm>
          <a:prstGeom prst="rect">
            <a:avLst/>
          </a:prstGeom>
          <a:solidFill>
            <a:srgbClr val="EBF6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4439266" y="2601600"/>
            <a:ext cx="50000" cy="35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4539266" y="264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FRONTEND BUILD</a:t>
            </a:r>
          </a:p>
        </p:txBody>
      </p:sp>
      <p:sp>
        <p:nvSpPr>
          <p:cNvPr id="27" name="Rectangle 26"/>
          <p:cNvSpPr/>
          <p:nvPr/>
        </p:nvSpPr>
        <p:spPr>
          <a:xfrm>
            <a:off x="7952732" y="1471600"/>
            <a:ext cx="80000" cy="4729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7952732" y="1471600"/>
            <a:ext cx="3553466" cy="5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072732" y="1551600"/>
            <a:ext cx="3313466" cy="3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DONE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072732" y="1991600"/>
            <a:ext cx="3313466" cy="60000"/>
          </a:xfrm>
          <a:prstGeom prst="rect">
            <a:avLst/>
          </a:prstGeom>
          <a:solidFill>
            <a:srgbClr val="1F54C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8072732" y="2151600"/>
            <a:ext cx="3313466" cy="350000"/>
          </a:xfrm>
          <a:prstGeom prst="rect">
            <a:avLst/>
          </a:prstGeom>
          <a:solidFill>
            <a:srgbClr val="EDF2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8072732" y="2151600"/>
            <a:ext cx="50000" cy="3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8172732" y="219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PROJECT CHARTER</a:t>
            </a:r>
          </a:p>
        </p:txBody>
      </p:sp>
      <p:sp>
        <p:nvSpPr>
          <p:cNvPr id="34" name="Rectangle 33"/>
          <p:cNvSpPr/>
          <p:nvPr/>
        </p:nvSpPr>
        <p:spPr>
          <a:xfrm>
            <a:off x="8072732" y="2601600"/>
            <a:ext cx="3313466" cy="350000"/>
          </a:xfrm>
          <a:prstGeom prst="rect">
            <a:avLst/>
          </a:prstGeom>
          <a:solidFill>
            <a:srgbClr val="EDF2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8072732" y="2601600"/>
            <a:ext cx="50000" cy="3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8172732" y="264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TEAM ONBOARDING</a:t>
            </a:r>
          </a:p>
        </p:txBody>
      </p:sp>
      <p:sp>
        <p:nvSpPr>
          <p:cNvPr id="37" name="Rectangle 36"/>
          <p:cNvSpPr/>
          <p:nvPr/>
        </p:nvSpPr>
        <p:spPr>
          <a:xfrm>
            <a:off x="8072732" y="3051600"/>
            <a:ext cx="3313466" cy="350000"/>
          </a:xfrm>
          <a:prstGeom prst="rect">
            <a:avLst/>
          </a:prstGeom>
          <a:solidFill>
            <a:srgbClr val="EDF2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8072732" y="3051600"/>
            <a:ext cx="50000" cy="3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8172732" y="3091600"/>
            <a:ext cx="3153466" cy="2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881337"/>
                </a:solidFill>
                <a:latin typeface="Inter"/>
              </a:rPr>
              <a:t>ARCHITECTURE REVIEW</a:t>
            </a:r>
          </a:p>
        </p:txBody>
      </p:sp>
      <p:sp>
        <p:nvSpPr>
          <p:cNvPr id="40" name="Rectangle 3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205800" y="1591600"/>
            <a:ext cx="3233466" cy="1426666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4479266" y="1591600"/>
            <a:ext cx="3233466" cy="1426666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7752732" y="1591600"/>
            <a:ext cx="3233466" cy="1426666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205800" y="3058266"/>
            <a:ext cx="3233466" cy="1426666"/>
          </a:xfrm>
          <a:prstGeom prst="rect">
            <a:avLst/>
          </a:prstGeom>
          <a:solidFill>
            <a:srgbClr val="A7F3D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4479266" y="3058266"/>
            <a:ext cx="3233466" cy="1426666"/>
          </a:xfrm>
          <a:prstGeom prst="rect">
            <a:avLst/>
          </a:prstGeom>
          <a:solidFill>
            <a:srgbClr val="FCD3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7752732" y="3058266"/>
            <a:ext cx="3233466" cy="1426666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1205800" y="4524932"/>
            <a:ext cx="3233466" cy="1426666"/>
          </a:xfrm>
          <a:prstGeom prst="rect">
            <a:avLst/>
          </a:prstGeom>
          <a:solidFill>
            <a:srgbClr val="D1FA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479266" y="4524932"/>
            <a:ext cx="3233466" cy="1426666"/>
          </a:xfrm>
          <a:prstGeom prst="rect">
            <a:avLst/>
          </a:prstGeom>
          <a:solidFill>
            <a:srgbClr val="A7F3D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7752732" y="4524932"/>
            <a:ext cx="3233466" cy="1426666"/>
          </a:xfrm>
          <a:prstGeom prst="rect">
            <a:avLst/>
          </a:prstGeom>
          <a:solidFill>
            <a:srgbClr val="FCD3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1205800" y="2668266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MEDIUM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479266" y="2668266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HIGH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752732" y="2668266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CRITICAL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05800" y="4134932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LOW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79266" y="4134932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MEDIUM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752732" y="4134932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HIGH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205800" y="5601598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MINIMAL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479266" y="5601598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LOW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752732" y="5601598"/>
            <a:ext cx="323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MEDIUM</a:t>
            </a:r>
          </a:p>
        </p:txBody>
      </p:sp>
      <p:sp>
        <p:nvSpPr>
          <p:cNvPr id="23" name="Oval 22"/>
          <p:cNvSpPr/>
          <p:nvPr/>
        </p:nvSpPr>
        <p:spPr>
          <a:xfrm>
            <a:off x="9169465" y="1860488"/>
            <a:ext cx="400000" cy="400000"/>
          </a:xfrm>
          <a:prstGeom prst="ellipse">
            <a:avLst/>
          </a:prstGeom>
          <a:solidFill>
            <a:srgbClr val="991B1B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782732" y="1940488"/>
            <a:ext cx="317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Data Breach</a:t>
            </a:r>
          </a:p>
        </p:txBody>
      </p:sp>
      <p:sp>
        <p:nvSpPr>
          <p:cNvPr id="25" name="Oval 24"/>
          <p:cNvSpPr/>
          <p:nvPr/>
        </p:nvSpPr>
        <p:spPr>
          <a:xfrm>
            <a:off x="9169465" y="3327154"/>
            <a:ext cx="400000" cy="400000"/>
          </a:xfrm>
          <a:prstGeom prst="ellipse">
            <a:avLst/>
          </a:prstGeom>
          <a:solidFill>
            <a:srgbClr val="EF4444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782732" y="3407154"/>
            <a:ext cx="317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Supply Chain</a:t>
            </a:r>
          </a:p>
        </p:txBody>
      </p:sp>
      <p:sp>
        <p:nvSpPr>
          <p:cNvPr id="27" name="Oval 26"/>
          <p:cNvSpPr/>
          <p:nvPr/>
        </p:nvSpPr>
        <p:spPr>
          <a:xfrm>
            <a:off x="5895999" y="3327154"/>
            <a:ext cx="400000" cy="400000"/>
          </a:xfrm>
          <a:prstGeom prst="ellipse">
            <a:avLst/>
          </a:prstGeom>
          <a:solidFill>
            <a:srgbClr val="F59E0B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509266" y="3407154"/>
            <a:ext cx="317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Compliance</a:t>
            </a:r>
          </a:p>
        </p:txBody>
      </p:sp>
      <p:sp>
        <p:nvSpPr>
          <p:cNvPr id="29" name="Oval 28"/>
          <p:cNvSpPr/>
          <p:nvPr/>
        </p:nvSpPr>
        <p:spPr>
          <a:xfrm>
            <a:off x="9169465" y="3327154"/>
            <a:ext cx="400000" cy="400000"/>
          </a:xfrm>
          <a:prstGeom prst="ellipse">
            <a:avLst/>
          </a:prstGeom>
          <a:solidFill>
            <a:srgbClr val="F59E0B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782732" y="3407154"/>
            <a:ext cx="317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Talent</a:t>
            </a:r>
          </a:p>
        </p:txBody>
      </p:sp>
      <p:sp>
        <p:nvSpPr>
          <p:cNvPr id="31" name="Oval 30"/>
          <p:cNvSpPr/>
          <p:nvPr/>
        </p:nvSpPr>
        <p:spPr>
          <a:xfrm>
            <a:off x="9169465" y="3327154"/>
            <a:ext cx="400000" cy="400000"/>
          </a:xfrm>
          <a:prstGeom prst="ellipse">
            <a:avLst/>
          </a:prstGeom>
          <a:solidFill>
            <a:srgbClr val="EF4444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782732" y="3407154"/>
            <a:ext cx="317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Market Shift</a:t>
            </a:r>
          </a:p>
        </p:txBody>
      </p:sp>
      <p:sp>
        <p:nvSpPr>
          <p:cNvPr id="33" name="Oval 32"/>
          <p:cNvSpPr/>
          <p:nvPr/>
        </p:nvSpPr>
        <p:spPr>
          <a:xfrm>
            <a:off x="2622533" y="4793820"/>
            <a:ext cx="400000" cy="400000"/>
          </a:xfrm>
          <a:prstGeom prst="ellipse">
            <a:avLst/>
          </a:prstGeom>
          <a:solidFill>
            <a:srgbClr val="10B981"/>
          </a:solidFill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1235800" y="4873820"/>
            <a:ext cx="317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Technology</a:t>
            </a:r>
          </a:p>
        </p:txBody>
      </p:sp>
      <p:sp>
        <p:nvSpPr>
          <p:cNvPr id="35" name="Rectangle 34"/>
          <p:cNvSpPr/>
          <p:nvPr/>
        </p:nvSpPr>
        <p:spPr>
          <a:xfrm>
            <a:off x="1185800" y="1471600"/>
            <a:ext cx="98204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673800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800000"/>
            <a:ext cx="108204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0" b="1" i="0">
                <a:solidFill>
                  <a:srgbClr val="D4A574"/>
                </a:solidFill>
                <a:latin typeface="Inter"/>
              </a:rPr>
              <a:t>06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4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7" name="Rectangle 6"/>
          <p:cNvSpPr/>
          <p:nvPr/>
        </p:nvSpPr>
        <p:spPr>
          <a:xfrm>
            <a:off x="4596000" y="3500000"/>
            <a:ext cx="30000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85800" y="370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C3899B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6C0F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C3899B"/>
                </a:solidFill>
                <a:latin typeface="Inter"/>
              </a:rPr>
              <a:t>Horizon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C3899B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10200" cy="4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0800" cy="450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81337"/>
                </a:solidFill>
                <a:latin typeface="Inter"/>
              </a:rPr>
              <a:t>Short-Term Goals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9" name="Rectangle 8"/>
          <p:cNvSpPr/>
          <p:nvPr/>
        </p:nvSpPr>
        <p:spPr>
          <a:xfrm>
            <a:off x="6296000" y="1471600"/>
            <a:ext cx="5210200" cy="4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96000" y="1471600"/>
            <a:ext cx="50800" cy="450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81337"/>
                </a:solidFill>
                <a:latin typeface="Inter"/>
              </a:rPr>
              <a:t>Long-Term Vision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0800" cy="42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Teaching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Innovative pedagogy that prepares students for careers that don't yet exist.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3926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4392600" y="1471600"/>
            <a:ext cx="50800" cy="42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Research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Pushing the boundaries of human knowledge across every discipline.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80994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8099400" y="1471600"/>
            <a:ext cx="50800" cy="42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Service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Engaging with communities to apply academic insights to real-world challenges.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2563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85800" y="1429000"/>
            <a:ext cx="8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4A574"/>
                </a:solidFill>
                <a:latin typeface="Inter"/>
              </a:rPr>
              <a:t>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85800" y="2029000"/>
            <a:ext cx="9820400" cy="2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FFFFFF"/>
                </a:solidFill>
                <a:latin typeface="Inter"/>
              </a:rPr>
              <a:t>EDUCATION IS NOT MERELY THE TRANSMISSION OF KNOWLEDGE — IT IS THE CULTIVATION OF MINDS CAPABLE OF REIMAGINING THE WORLD AND HAVING THE COURAGE TO BUILD IT.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4596000" y="4629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185800" y="4929000"/>
            <a:ext cx="9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D4A574"/>
                </a:solidFill>
                <a:latin typeface="Inter"/>
              </a:rPr>
              <a:t>Dr. Margaret Liu, President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85800" y="5279000"/>
            <a:ext cx="9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C3899B"/>
                </a:solidFill>
                <a:latin typeface="Inter"/>
              </a:rPr>
              <a:t>Inaugural Address, 2024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21600"/>
            <a:ext cx="50800" cy="9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881337"/>
                </a:solidFill>
                <a:latin typeface="Inter"/>
              </a:rPr>
              <a:t>$850M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Revenue</a:t>
            </a:r>
          </a:p>
        </p:txBody>
      </p:sp>
      <p:sp>
        <p:nvSpPr>
          <p:cNvPr id="9" name="Rectangle 8"/>
          <p:cNvSpPr/>
          <p:nvPr/>
        </p:nvSpPr>
        <p:spPr>
          <a:xfrm>
            <a:off x="4359266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59266" y="1421600"/>
            <a:ext cx="50800" cy="9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881337"/>
                </a:solidFill>
                <a:latin typeface="Inter"/>
              </a:rPr>
              <a:t>2,500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Employees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032732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32732" y="1421600"/>
            <a:ext cx="50800" cy="9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881337"/>
                </a:solidFill>
                <a:latin typeface="Inter"/>
              </a:rPr>
              <a:t>98%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7" name="Chart 16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881337"/>
                </a:solidFill>
                <a:latin typeface="Inter"/>
              </a:rPr>
              <a:t>Project Completion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81337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1D1D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81337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DEA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81337"/>
                </a:solidFill>
                <a:latin typeface="Inter"/>
              </a:rPr>
              <a:t>Phase 3: Testing  (45%)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81337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51600"/>
            <a:ext cx="3526800" cy="2186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6" name="Picture 5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200" y="1679600"/>
            <a:ext cx="384000" cy="384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45800" y="2261600"/>
            <a:ext cx="34068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5800" y="2671600"/>
            <a:ext cx="3366800" cy="87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9" name="Rectangle 8"/>
          <p:cNvSpPr/>
          <p:nvPr/>
        </p:nvSpPr>
        <p:spPr>
          <a:xfrm>
            <a:off x="4332600" y="1451600"/>
            <a:ext cx="3526800" cy="2186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0" name="Picture 9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4000" y="1679600"/>
            <a:ext cx="384000" cy="384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392600" y="2261600"/>
            <a:ext cx="34068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12600" y="2671600"/>
            <a:ext cx="3366800" cy="87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79400" y="1451600"/>
            <a:ext cx="3526800" cy="2186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4" name="Picture 13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0800" y="1679600"/>
            <a:ext cx="384000" cy="3840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8039400" y="2261600"/>
            <a:ext cx="34068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GLOBAL REACH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59400" y="2671600"/>
            <a:ext cx="3366800" cy="87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3757600"/>
            <a:ext cx="3526800" cy="2186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8" name="Picture 17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7200" y="3985600"/>
            <a:ext cx="384000" cy="3840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745800" y="4567600"/>
            <a:ext cx="34068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PERFORMANCE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65800" y="4977600"/>
            <a:ext cx="3366800" cy="87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  <a:latin typeface="Inter"/>
              </a:rPr>
              <a:t>Sub-50ms response times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332600" y="3757600"/>
            <a:ext cx="3526800" cy="2186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2" name="Picture 21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4000" y="3985600"/>
            <a:ext cx="384000" cy="3840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4392600" y="4567600"/>
            <a:ext cx="34068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TEAM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12600" y="4977600"/>
            <a:ext cx="3366800" cy="87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979400" y="3757600"/>
            <a:ext cx="3526800" cy="2186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6" name="Picture 25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50800" y="3985600"/>
            <a:ext cx="384000" cy="38400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8039400" y="4567600"/>
            <a:ext cx="34068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AWARDS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059400" y="4977600"/>
            <a:ext cx="3366800" cy="87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FFFFF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985800" y="1571600"/>
            <a:ext cx="0" cy="3150000"/>
          </a:xfrm>
          <a:prstGeom prst="line">
            <a:avLst/>
          </a:prstGeom>
          <a:ln w="3175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885800" y="1471600"/>
            <a:ext cx="200000" cy="2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485800" y="1371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485800" y="1371600"/>
            <a:ext cx="50800" cy="8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8580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81337"/>
                </a:solidFill>
                <a:latin typeface="Inter"/>
              </a:rPr>
              <a:t>Finalize 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8580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B91C1C"/>
                </a:solidFill>
                <a:latin typeface="Inter"/>
              </a:rPr>
              <a:t>Executive Team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8580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Mar 2026</a:t>
            </a:r>
          </a:p>
        </p:txBody>
      </p:sp>
      <p:sp>
        <p:nvSpPr>
          <p:cNvPr id="13" name="Oval 12"/>
          <p:cNvSpPr/>
          <p:nvPr/>
        </p:nvSpPr>
        <p:spPr>
          <a:xfrm>
            <a:off x="885800" y="2521600"/>
            <a:ext cx="200000" cy="2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485800" y="2421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1485800" y="2421600"/>
            <a:ext cx="50800" cy="85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685800" y="24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81337"/>
                </a:solidFill>
                <a:latin typeface="Inter"/>
              </a:rPr>
              <a:t>Launch Phase 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85800" y="27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485800" y="24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59669"/>
                </a:solidFill>
                <a:latin typeface="Inter"/>
              </a:rPr>
              <a:t>Product &amp; Engineering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485800" y="27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Apr 2026</a:t>
            </a:r>
          </a:p>
        </p:txBody>
      </p:sp>
      <p:sp>
        <p:nvSpPr>
          <p:cNvPr id="20" name="Oval 19"/>
          <p:cNvSpPr/>
          <p:nvPr/>
        </p:nvSpPr>
        <p:spPr>
          <a:xfrm>
            <a:off x="885800" y="3571600"/>
            <a:ext cx="200000" cy="2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1485800" y="3471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1485800" y="3471600"/>
            <a:ext cx="50800" cy="8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685800" y="35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81337"/>
                </a:solidFill>
                <a:latin typeface="Inter"/>
              </a:rPr>
              <a:t>Expand Sales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85800" y="38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485800" y="35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2563EB"/>
                </a:solidFill>
                <a:latin typeface="Inter"/>
              </a:rPr>
              <a:t>VP Sales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485800" y="38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May 2026</a:t>
            </a:r>
          </a:p>
        </p:txBody>
      </p:sp>
      <p:sp>
        <p:nvSpPr>
          <p:cNvPr id="27" name="Oval 26"/>
          <p:cNvSpPr/>
          <p:nvPr/>
        </p:nvSpPr>
        <p:spPr>
          <a:xfrm>
            <a:off x="885800" y="4621600"/>
            <a:ext cx="200000" cy="2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1485800" y="4521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1485800" y="4521600"/>
            <a:ext cx="50800" cy="85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685800" y="45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81337"/>
                </a:solidFill>
                <a:latin typeface="Inter"/>
              </a:rPr>
              <a:t>Review &amp; Iterate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85800" y="48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85800" y="45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7C3AED"/>
                </a:solidFill>
                <a:latin typeface="Inter"/>
              </a:rPr>
              <a:t>All Departments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85800" y="48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Jun 2026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705600" cy="6858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705600" y="0"/>
            <a:ext cx="54864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680600" y="0"/>
            <a:ext cx="50000" cy="6858000"/>
          </a:xfrm>
          <a:prstGeom prst="rect">
            <a:avLst/>
          </a:prstGeom>
          <a:solidFill>
            <a:srgbClr val="A984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885800" y="2229000"/>
            <a:ext cx="5134000" cy="1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FFFFFF"/>
                </a:solidFill>
                <a:latin typeface="Inter"/>
              </a:rPr>
              <a:t>INVEST IN THE
FUTURE OF EDUCATION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885800" y="4029000"/>
            <a:ext cx="2000000" cy="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4229000"/>
            <a:ext cx="51340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EDDBC7"/>
                </a:solidFill>
                <a:latin typeface="Inter"/>
              </a:rPr>
              <a:t>Join us as we build a university that transforms students, advances knowledge, and serves society.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005600" y="2329000"/>
            <a:ext cx="4500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D4A574"/>
                </a:solidFill>
                <a:latin typeface="Inter"/>
              </a:rPr>
              <a:t>GET IN TOUCH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005600" y="2629000"/>
            <a:ext cx="1200000" cy="0"/>
          </a:xfrm>
          <a:prstGeom prst="line">
            <a:avLst/>
          </a:prstGeom>
          <a:ln w="254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005600" y="2829000"/>
            <a:ext cx="4500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C3899B"/>
                </a:solidFill>
                <a:latin typeface="Inter"/>
              </a:rPr>
              <a:t>EMAIL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05600" y="3079000"/>
            <a:ext cx="4500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contact@company.com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05600" y="3329000"/>
            <a:ext cx="4500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C3899B"/>
                </a:solidFill>
                <a:latin typeface="Inter"/>
              </a:rPr>
              <a:t>PHONE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005600" y="3579000"/>
            <a:ext cx="4500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+1 (555) 123-4567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05600" y="3829000"/>
            <a:ext cx="4500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C3899B"/>
                </a:solidFill>
                <a:latin typeface="Inter"/>
              </a:rPr>
              <a:t>WEB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005600" y="4079000"/>
            <a:ext cx="4500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www.company.com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6C0F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C3899B"/>
                </a:solidFill>
                <a:latin typeface="Inter"/>
              </a:rPr>
              <a:t>Horizon University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C3899B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602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0800" cy="420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85800" y="1721600"/>
            <a:ext cx="476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81337"/>
                </a:solidFill>
                <a:latin typeface="Inter"/>
              </a:rPr>
              <a:t>Our Mission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5800" y="2221600"/>
            <a:ext cx="4760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Horizon University is dedicated to transforming lives through accessible, world-class education and groundbreaking research.
With 45,000 students across 12 colleges, we prepare leaders for a complex global landscape.</a:t>
            </a:r>
          </a:p>
        </p:txBody>
      </p:sp>
      <p:sp>
        <p:nvSpPr>
          <p:cNvPr id="9" name="Rectangle 8"/>
          <p:cNvSpPr/>
          <p:nvPr/>
        </p:nvSpPr>
        <p:spPr>
          <a:xfrm>
            <a:off x="6246000" y="1471600"/>
            <a:ext cx="2530100" cy="20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46000" y="1471600"/>
            <a:ext cx="50800" cy="20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7331050" y="1791600"/>
            <a:ext cx="360000" cy="36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881337"/>
                </a:solidFill>
                <a:latin typeface="Inter"/>
              </a:rPr>
              <a:t>1892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460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Founded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976100" y="1471600"/>
            <a:ext cx="2530100" cy="20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8976100" y="1471600"/>
            <a:ext cx="50800" cy="20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061150" y="1791600"/>
            <a:ext cx="360000" cy="3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0761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881337"/>
                </a:solidFill>
                <a:latin typeface="Inter"/>
              </a:rPr>
              <a:t>45,000+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761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Students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246000" y="3671600"/>
            <a:ext cx="2530100" cy="20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6246000" y="3671600"/>
            <a:ext cx="50800" cy="20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7331050" y="3991600"/>
            <a:ext cx="360000" cy="3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3460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881337"/>
                </a:solidFill>
                <a:latin typeface="Inter"/>
              </a:rPr>
              <a:t>2,800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460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Faculty</a:t>
            </a:r>
          </a:p>
        </p:txBody>
      </p:sp>
      <p:sp>
        <p:nvSpPr>
          <p:cNvPr id="24" name="Rectangle 23"/>
          <p:cNvSpPr/>
          <p:nvPr/>
        </p:nvSpPr>
        <p:spPr>
          <a:xfrm>
            <a:off x="8976100" y="3671600"/>
            <a:ext cx="2530100" cy="20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8976100" y="3671600"/>
            <a:ext cx="50800" cy="20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0061150" y="3991600"/>
            <a:ext cx="360000" cy="3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0761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881337"/>
                </a:solidFill>
                <a:latin typeface="Inter"/>
              </a:rPr>
              <a:t>$4.2B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0761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Endowment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1929000"/>
            <a:ext cx="10820400" cy="1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6000" b="1" i="0">
                <a:solidFill>
                  <a:srgbClr val="FFFFFF"/>
                </a:solidFill>
                <a:latin typeface="Inter"/>
              </a:rPr>
              <a:t>THANK YOU</a:t>
            </a:r>
          </a:p>
        </p:txBody>
      </p:sp>
      <p:sp>
        <p:nvSpPr>
          <p:cNvPr id="4" name="Rectangle 3"/>
          <p:cNvSpPr/>
          <p:nvPr/>
        </p:nvSpPr>
        <p:spPr>
          <a:xfrm>
            <a:off x="4596000" y="3729000"/>
            <a:ext cx="3000000" cy="8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1685800" y="4029000"/>
            <a:ext cx="8820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C994A5"/>
                </a:solidFill>
                <a:latin typeface="Inter"/>
              </a:rPr>
              <a:t>We appreciate your partnership.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5458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574"/>
                </a:solidFill>
                <a:latin typeface="Inter"/>
              </a:rPr>
              <a:t>✉ Email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5778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C3899B"/>
                </a:solidFill>
                <a:latin typeface="Inter"/>
              </a:rPr>
              <a:t>contact@company.com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40900" y="5458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574"/>
                </a:solidFill>
                <a:latin typeface="Inter"/>
              </a:rPr>
              <a:t>☎ Phone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440900" y="5778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C3899B"/>
                </a:solidFill>
                <a:latin typeface="Inter"/>
              </a:rPr>
              <a:t>+1 (555) 123-4567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196000" y="5458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574"/>
                </a:solidFill>
                <a:latin typeface="Inter"/>
              </a:rPr>
              <a:t>⌂ Website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96000" y="5778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C3899B"/>
                </a:solidFill>
                <a:latin typeface="Inter"/>
              </a:rPr>
              <a:t>www.company.com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951100" y="5458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574"/>
                </a:solidFill>
                <a:latin typeface="Inter"/>
              </a:rPr>
              <a:t>⚑ Location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951100" y="5778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C3899B"/>
                </a:solidFill>
                <a:latin typeface="Inter"/>
              </a:rPr>
              <a:t>New York, NY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5800" y="63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1657D"/>
                </a:solidFill>
                <a:latin typeface="Inter"/>
              </a:rPr>
              <a:t>HORIZON UNIVERSITY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13350" y="1621600"/>
            <a:ext cx="500000" cy="5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133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Academic Freedom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protect the pursuit of knowledge and open intellectual inquiry.</a:t>
            </a:r>
          </a:p>
        </p:txBody>
      </p:sp>
      <p:sp>
        <p:nvSpPr>
          <p:cNvPr id="9" name="Oval 8"/>
          <p:cNvSpPr/>
          <p:nvPr/>
        </p:nvSpPr>
        <p:spPr>
          <a:xfrm>
            <a:off x="4468450" y="1621600"/>
            <a:ext cx="500000" cy="5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84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I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09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Inclusion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09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celebrate diversity and ensure every student can thrive and belong.</a:t>
            </a:r>
          </a:p>
        </p:txBody>
      </p:sp>
      <p:sp>
        <p:nvSpPr>
          <p:cNvPr id="13" name="Oval 12"/>
          <p:cNvSpPr/>
          <p:nvPr/>
        </p:nvSpPr>
        <p:spPr>
          <a:xfrm>
            <a:off x="7223550" y="1621600"/>
            <a:ext cx="500000" cy="5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35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I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960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Impact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460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apply research and teaching to solve the world's pressing challenges.</a:t>
            </a:r>
          </a:p>
        </p:txBody>
      </p:sp>
      <p:sp>
        <p:nvSpPr>
          <p:cNvPr id="17" name="Oval 16"/>
          <p:cNvSpPr/>
          <p:nvPr/>
        </p:nvSpPr>
        <p:spPr>
          <a:xfrm>
            <a:off x="9978650" y="1621600"/>
            <a:ext cx="500000" cy="500000"/>
          </a:xfrm>
          <a:prstGeom prst="ellipse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786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11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Stewardship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011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responsibly manage resources for future generations of scholars.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25551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663350" y="1671600"/>
            <a:ext cx="600000" cy="600000"/>
          </a:xfrm>
          <a:prstGeom prst="ellipse">
            <a:avLst/>
          </a:prstGeom>
          <a:solidFill>
            <a:srgbClr val="FFF7ED"/>
          </a:solidFill>
          <a:ln w="25400">
            <a:solidFill>
              <a:srgbClr val="D4A57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6633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Dr. Margaret Liu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574"/>
                </a:solidFill>
                <a:latin typeface="Inter"/>
              </a:rPr>
              <a:t>President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324575" y="3171600"/>
            <a:ext cx="127755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658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Former provost at a top-20 research university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440900" y="1471600"/>
            <a:ext cx="25551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418450" y="1671600"/>
            <a:ext cx="600000" cy="600000"/>
          </a:xfrm>
          <a:prstGeom prst="ellipse">
            <a:avLst/>
          </a:prstGeom>
          <a:solidFill>
            <a:srgbClr val="FFF7ED"/>
          </a:solidFill>
          <a:ln w="25400">
            <a:solidFill>
              <a:srgbClr val="D4A57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4184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4909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Dr. James Whitfield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909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574"/>
                </a:solidFill>
                <a:latin typeface="Inter"/>
              </a:rPr>
              <a:t>Provost &amp; VP, Academics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079675" y="3171600"/>
            <a:ext cx="127755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5209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Pioneer in interdisciplinary curricula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196000" y="1471600"/>
            <a:ext cx="25551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173550" y="1671600"/>
            <a:ext cx="600000" cy="600000"/>
          </a:xfrm>
          <a:prstGeom prst="ellipse">
            <a:avLst/>
          </a:prstGeom>
          <a:solidFill>
            <a:srgbClr val="FFF7ED"/>
          </a:solidFill>
          <a:ln w="25400">
            <a:solidFill>
              <a:srgbClr val="D4A57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1735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460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Catherine Okonkwo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2460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574"/>
                </a:solidFill>
                <a:latin typeface="Inter"/>
              </a:rPr>
              <a:t>VP Student Affairs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6834775" y="3171600"/>
            <a:ext cx="127755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2760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National leader in student success initiatives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951100" y="1471600"/>
            <a:ext cx="25551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928650" y="1671600"/>
            <a:ext cx="600000" cy="600000"/>
          </a:xfrm>
          <a:prstGeom prst="ellipse">
            <a:avLst/>
          </a:prstGeom>
          <a:solidFill>
            <a:srgbClr val="FFF7ED"/>
          </a:solidFill>
          <a:ln w="25400">
            <a:solidFill>
              <a:srgbClr val="D4A57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99286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0011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881337"/>
                </a:solidFill>
                <a:latin typeface="Inter"/>
              </a:rPr>
              <a:t>Richard Gomez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0011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574"/>
                </a:solidFill>
                <a:latin typeface="Inter"/>
              </a:rPr>
              <a:t>CFO &amp; VP Finance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9589875" y="3171600"/>
            <a:ext cx="1277550" cy="0"/>
          </a:xfrm>
          <a:prstGeom prst="line">
            <a:avLst/>
          </a:prstGeom>
          <a:ln w="9525">
            <a:solidFill>
              <a:srgbClr val="FFF7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0311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20 years in higher education finance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73466" cy="213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0800" cy="2136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881337"/>
                </a:solidFill>
                <a:latin typeface="Inter"/>
              </a:rPr>
              <a:t>45,000+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Total Enrollment</a:t>
            </a:r>
          </a:p>
        </p:txBody>
      </p:sp>
      <p:sp>
        <p:nvSpPr>
          <p:cNvPr id="9" name="Rectangle 8"/>
          <p:cNvSpPr/>
          <p:nvPr/>
        </p:nvSpPr>
        <p:spPr>
          <a:xfrm>
            <a:off x="4359266" y="1471600"/>
            <a:ext cx="3473466" cy="213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59266" y="1471600"/>
            <a:ext cx="50800" cy="2136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59266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881337"/>
                </a:solidFill>
                <a:latin typeface="Inter"/>
              </a:rPr>
              <a:t>2,800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59266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Faculty Members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032732" y="1471600"/>
            <a:ext cx="3473466" cy="213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32732" y="1471600"/>
            <a:ext cx="50800" cy="2136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132732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881337"/>
                </a:solidFill>
                <a:latin typeface="Inter"/>
              </a:rPr>
              <a:t>94%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32732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Graduation Rate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3807600"/>
            <a:ext cx="3473466" cy="213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85800" y="3807600"/>
            <a:ext cx="50800" cy="2136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5800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881337"/>
                </a:solidFill>
                <a:latin typeface="Inter"/>
              </a:rPr>
              <a:t>$4.2B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5800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Endowment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359266" y="3807600"/>
            <a:ext cx="3473466" cy="213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359266" y="3807600"/>
            <a:ext cx="50800" cy="2136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459266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881337"/>
                </a:solidFill>
                <a:latin typeface="Inter"/>
              </a:rPr>
              <a:t>R1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59266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Research Classification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032732" y="3807600"/>
            <a:ext cx="3473466" cy="213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8032732" y="3807600"/>
            <a:ext cx="50800" cy="2136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132732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881337"/>
                </a:solidFill>
                <a:latin typeface="Inter"/>
              </a:rPr>
              <a:t>Top 30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132732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National Ranking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6738000"/>
            <a:ext cx="12192000" cy="12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800000"/>
            <a:ext cx="108204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0" b="1" i="0">
                <a:solidFill>
                  <a:srgbClr val="D4A574"/>
                </a:solidFill>
                <a:latin typeface="Inter"/>
              </a:rPr>
              <a:t>02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4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7" name="Rectangle 6"/>
          <p:cNvSpPr/>
          <p:nvPr/>
        </p:nvSpPr>
        <p:spPr>
          <a:xfrm>
            <a:off x="4596000" y="3500000"/>
            <a:ext cx="3000000" cy="60000"/>
          </a:xfrm>
          <a:prstGeom prst="rect">
            <a:avLst/>
          </a:prstGeom>
          <a:solidFill>
            <a:srgbClr val="D4A57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85800" y="370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C3899B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6C0F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C3899B"/>
                </a:solidFill>
                <a:latin typeface="Inter"/>
              </a:rPr>
              <a:t>Horizon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C3899B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7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881337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4596000" y="880000"/>
            <a:ext cx="3000000" cy="0"/>
          </a:xfrm>
          <a:prstGeom prst="line">
            <a:avLst/>
          </a:prstGeom>
          <a:ln w="38100">
            <a:solidFill>
              <a:srgbClr val="D4A5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471600"/>
            <a:ext cx="6275832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Enrollment grew 8% with record-breaking diversity — 42% students of color and 15% international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Graduation rate improved to 94%, driven by our student success coaching program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Research funding increased 22% to $680M, with 3 new interdisciplinary research centers launched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Endowment returned 14.2%, growing to $4.2B and supporting 35% of financial aid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574"/>
              </a:buClr>
            </a:pPr>
            <a:r>
              <a:rPr sz="1400">
                <a:solidFill>
                  <a:srgbClr val="881337"/>
                </a:solidFill>
                <a:latin typeface="Inter"/>
              </a:rPr>
              <a:t>Launched 12 new degree programs including AI Ethics and Climate Science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61632" y="1471600"/>
            <a:ext cx="4244568" cy="4500000"/>
          </a:xfrm>
          <a:prstGeom prst="roundRect">
            <a:avLst>
              <a:gd name="adj" fmla="val 1777"/>
            </a:avLst>
          </a:prstGeom>
          <a:solidFill>
            <a:srgbClr val="8813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11632" y="1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4A574"/>
                </a:solidFill>
                <a:latin typeface="Inter"/>
              </a:rPr>
              <a:t>45K+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11632" y="2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CFA0AF"/>
                </a:solidFill>
                <a:latin typeface="Inter"/>
              </a:rPr>
              <a:t>Students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61632" y="2921600"/>
            <a:ext cx="3844568" cy="0"/>
          </a:xfrm>
          <a:prstGeom prst="line">
            <a:avLst/>
          </a:prstGeom>
          <a:ln w="6350">
            <a:solidFill>
              <a:srgbClr val="AB597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11632" y="31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4A574"/>
                </a:solidFill>
                <a:latin typeface="Inter"/>
              </a:rPr>
              <a:t>94%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11632" y="36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CFA0AF"/>
                </a:solidFill>
                <a:latin typeface="Inter"/>
              </a:rPr>
              <a:t>Grad Rate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61632" y="4421600"/>
            <a:ext cx="3844568" cy="0"/>
          </a:xfrm>
          <a:prstGeom prst="line">
            <a:avLst/>
          </a:prstGeom>
          <a:ln w="6350">
            <a:solidFill>
              <a:srgbClr val="AB597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11632" y="4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4A574"/>
                </a:solidFill>
                <a:latin typeface="Inter"/>
              </a:rPr>
              <a:t>$680M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11632" y="5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CFA0AF"/>
                </a:solidFill>
                <a:latin typeface="Inter"/>
              </a:rPr>
              <a:t>Research $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Horizon University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